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7"/>
  </p:notesMasterIdLst>
  <p:sldIdLst>
    <p:sldId id="256" r:id="rId2"/>
    <p:sldId id="257" r:id="rId3"/>
    <p:sldId id="264" r:id="rId4"/>
    <p:sldId id="261" r:id="rId5"/>
    <p:sldId id="270" r:id="rId6"/>
    <p:sldId id="258" r:id="rId7"/>
    <p:sldId id="268" r:id="rId8"/>
    <p:sldId id="267" r:id="rId9"/>
    <p:sldId id="266" r:id="rId10"/>
    <p:sldId id="265" r:id="rId11"/>
    <p:sldId id="259" r:id="rId12"/>
    <p:sldId id="260" r:id="rId13"/>
    <p:sldId id="269" r:id="rId14"/>
    <p:sldId id="271" r:id="rId15"/>
    <p:sldId id="272" r:id="rId16"/>
    <p:sldId id="274" r:id="rId17"/>
    <p:sldId id="275" r:id="rId18"/>
    <p:sldId id="276" r:id="rId19"/>
    <p:sldId id="283" r:id="rId20"/>
    <p:sldId id="282" r:id="rId21"/>
    <p:sldId id="278" r:id="rId22"/>
    <p:sldId id="280" r:id="rId23"/>
    <p:sldId id="279" r:id="rId24"/>
    <p:sldId id="281" r:id="rId25"/>
    <p:sldId id="263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C9EB8F1-5174-4D09-8609-F5229688F6F4}">
          <p14:sldIdLst>
            <p14:sldId id="256"/>
          </p14:sldIdLst>
        </p14:section>
        <p14:section name="basic system" id="{949A64B1-2227-453B-B6BF-8F61E195014A}">
          <p14:sldIdLst>
            <p14:sldId id="257"/>
            <p14:sldId id="264"/>
            <p14:sldId id="261"/>
            <p14:sldId id="270"/>
          </p14:sldIdLst>
        </p14:section>
        <p14:section name="assign0" id="{9827C13B-E6F2-4EEB-90EF-FC7EBA63C5BA}">
          <p14:sldIdLst>
            <p14:sldId id="258"/>
            <p14:sldId id="268"/>
            <p14:sldId id="267"/>
            <p14:sldId id="266"/>
            <p14:sldId id="265"/>
            <p14:sldId id="259"/>
            <p14:sldId id="260"/>
            <p14:sldId id="269"/>
          </p14:sldIdLst>
        </p14:section>
        <p14:section name="WCWD" id="{DC65B7B9-6BEF-4646-8704-5B56F69A3E42}">
          <p14:sldIdLst>
            <p14:sldId id="271"/>
            <p14:sldId id="272"/>
            <p14:sldId id="274"/>
            <p14:sldId id="275"/>
            <p14:sldId id="276"/>
            <p14:sldId id="283"/>
            <p14:sldId id="282"/>
            <p14:sldId id="278"/>
            <p14:sldId id="280"/>
            <p14:sldId id="279"/>
            <p14:sldId id="28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최소은" initials="최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7154" autoAdjust="0"/>
  </p:normalViewPr>
  <p:slideViewPr>
    <p:cSldViewPr snapToGrid="0">
      <p:cViewPr varScale="1">
        <p:scale>
          <a:sx n="66" d="100"/>
          <a:sy n="66" d="100"/>
        </p:scale>
        <p:origin x="1320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4574A643-B5C5-496F-B0F9-357A557E9FF1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4CC639EC-B680-4BD7-B678-7CDAB98DCD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Hello everyone, I am a MATLAB TA, Kim, Seongeun</a:t>
            </a:r>
          </a:p>
          <a:p>
            <a:r>
              <a:rPr lang="en-US" altLang="ko-KR" dirty="0"/>
              <a:t>This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/>
              <a:t>short</a:t>
            </a:r>
            <a:r>
              <a:rPr lang="ko-KR" altLang="en-US" dirty="0"/>
              <a:t> </a:t>
            </a:r>
            <a:r>
              <a:rPr lang="en-US" altLang="ko-KR" dirty="0"/>
              <a:t>opening</a:t>
            </a:r>
            <a:r>
              <a:rPr lang="ko-KR" altLang="en-US" dirty="0"/>
              <a:t> </a:t>
            </a:r>
            <a:r>
              <a:rPr lang="en-US" altLang="ko-KR" dirty="0"/>
              <a:t>video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MATLAB</a:t>
            </a:r>
            <a:r>
              <a:rPr lang="ko-KR" altLang="en-US" dirty="0"/>
              <a:t> </a:t>
            </a:r>
            <a:r>
              <a:rPr lang="en-US" altLang="ko-KR" dirty="0"/>
              <a:t>session of the MAS109 course.</a:t>
            </a:r>
          </a:p>
          <a:p>
            <a:r>
              <a:rPr lang="en-US" altLang="ko-KR" dirty="0"/>
              <a:t>I will introduce the overall of the MATLAB, and this takes about 10 minutes.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ko-KR" altLang="en-US" smtClean="0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427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The home workbox is highlighted in red.</a:t>
            </a:r>
          </a:p>
          <a:p>
            <a:pPr marL="171450" indent="-171450">
              <a:buFontTx/>
              <a:buChar char="-"/>
              <a:defRPr/>
            </a:pPr>
            <a:endParaRPr lang="en-US" altLang="ko-KR" baseline="0" dirty="0"/>
          </a:p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Click.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599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Click the button. If you are the first time, then it is ‘add submission’ button’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Then write the number and save.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You can check your submission.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This is just a test assignment, so I guess all you did this very well.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489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Now, let’s briefly see what can we do if we learn the </a:t>
            </a:r>
            <a:r>
              <a:rPr lang="en-US" altLang="ko-KR" baseline="0" dirty="0" err="1"/>
              <a:t>matlab</a:t>
            </a:r>
            <a:r>
              <a:rPr lang="en-US" altLang="ko-KR" baseline="0" dirty="0"/>
              <a:t>. MATLAB is the most powerful tool for the linear algebra computations.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You did learn the </a:t>
            </a:r>
            <a:r>
              <a:rPr lang="en-US" altLang="ko-KR" baseline="0" dirty="0" err="1"/>
              <a:t>rref</a:t>
            </a:r>
            <a:r>
              <a:rPr lang="en-US" altLang="ko-KR" baseline="0" dirty="0"/>
              <a:t> of matrix, so you can find </a:t>
            </a:r>
            <a:r>
              <a:rPr lang="en-US" altLang="ko-KR" baseline="0" dirty="0" err="1"/>
              <a:t>rref</a:t>
            </a:r>
            <a:r>
              <a:rPr lang="en-US" altLang="ko-KR" baseline="0" dirty="0"/>
              <a:t> of the left small 3x3 matrix.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but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612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baseline="0" dirty="0"/>
              <a:t>But how about this?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I guess, human hardly compute the </a:t>
            </a:r>
            <a:r>
              <a:rPr lang="en-US" altLang="ko-KR" baseline="0" dirty="0" err="1"/>
              <a:t>rref</a:t>
            </a:r>
            <a:r>
              <a:rPr lang="en-US" altLang="ko-KR" baseline="0" dirty="0"/>
              <a:t> of the left matrix, properly.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Yes, someone can do that, but it must take really long time and many effort.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But </a:t>
            </a:r>
            <a:r>
              <a:rPr lang="en-US" altLang="ko-KR" baseline="0" dirty="0" err="1"/>
              <a:t>matlab</a:t>
            </a:r>
            <a:r>
              <a:rPr lang="en-US" altLang="ko-KR" baseline="0" dirty="0"/>
              <a:t> can compute that in a flash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665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How about this? Even this big matrix, </a:t>
            </a:r>
            <a:r>
              <a:rPr lang="en-US" altLang="ko-KR" baseline="0" dirty="0" err="1"/>
              <a:t>matlab</a:t>
            </a:r>
            <a:r>
              <a:rPr lang="en-US" altLang="ko-KR" baseline="0" dirty="0"/>
              <a:t> can compute its </a:t>
            </a:r>
            <a:r>
              <a:rPr lang="en-US" altLang="ko-KR" baseline="0" dirty="0" err="1"/>
              <a:t>rref</a:t>
            </a:r>
            <a:r>
              <a:rPr lang="en-US" altLang="ko-KR" baseline="0" dirty="0"/>
              <a:t> in a second.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you can even what is going on?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If we display the matrices using the white and black, which means the lower element the more white and the larger, the more black, then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95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Then it is shown as this.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baseline="0" dirty="0"/>
              <a:t>So we can find </a:t>
            </a:r>
            <a:r>
              <a:rPr lang="en-US" altLang="ko-KR" baseline="0" dirty="0" err="1"/>
              <a:t>rref</a:t>
            </a:r>
            <a:r>
              <a:rPr lang="en-US" altLang="ko-KR" baseline="0" dirty="0"/>
              <a:t> of quite big matrix, and this implies we can solve the Ax=b.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8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By learning this course, you will find out that this can be used to extract “most important features of given object” in terms of LINEAR.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So we can find most suitable line or curve for some </a:t>
            </a:r>
            <a:r>
              <a:rPr lang="en-US" altLang="ko-KR" baseline="0" dirty="0" err="1"/>
              <a:t>dateset</a:t>
            </a:r>
            <a:r>
              <a:rPr lang="en-US" altLang="ko-KR" baseline="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45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Or someone make most reasonable predictions in order to the LINEARITY, on this well known hand written number dataset.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04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ko-KR" baseline="0" dirty="0"/>
              <a:t>Basically, MATLAB session is based on MATLAB materials uploaded every Friday.</a:t>
            </a:r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Let’s say a material is uploaded on Friday of week N then the solutions and explanation video will be upload on the Friday of week N+1. </a:t>
            </a:r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For a week before the video, students are supposed to study on their own.</a:t>
            </a:r>
          </a:p>
          <a:p>
            <a:pPr marL="0" indent="0">
              <a:buFontTx/>
              <a:buNone/>
              <a:defRPr/>
            </a:pPr>
            <a:endParaRPr lang="en-US" altLang="ko-KR" baseline="0" dirty="0"/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There is a MATLAB page. In</a:t>
            </a:r>
            <a:r>
              <a:rPr lang="ko-KR" altLang="en-US" baseline="0" dirty="0"/>
              <a:t> </a:t>
            </a:r>
            <a:r>
              <a:rPr lang="en-US" altLang="ko-KR" baseline="0" dirty="0"/>
              <a:t>there, you can to grasp all the contents of MATLAB learning.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On the other hand, we will show how to draw the curves or surfaces.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The important thing is, in the world of computer, every 2D graphs are composed of two vectors x and y.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187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 err="1"/>
              <a:t>Simillary</a:t>
            </a:r>
            <a:r>
              <a:rPr lang="en-US" altLang="ko-KR" baseline="0" dirty="0"/>
              <a:t>, a 3D surface, is composed of two matrices.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In this section, we will learn some operations and concept necessary to the visualization technique.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015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We show before that the matrix can be expressed as an image, right?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113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It is definitely true, and actually matrix and image are exactly same, up to just their displaying format.</a:t>
            </a:r>
          </a:p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So, we would deal with LINEAR features of an image and how they construct the image, using tools like eigen for singular value decompositions.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00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en-US" altLang="ko-KR" baseline="0" dirty="0"/>
              <a:t>In that stage, we will get how the cover of our textbook is related with linear algebra.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308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ko-KR" baseline="0" dirty="0"/>
              <a:t>Okay now I am done.</a:t>
            </a:r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Thank you for listening, and if you have question, then please fell free to send an email.</a:t>
            </a:r>
            <a:endParaRPr lang="ko-KR" alt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ko-KR" baseline="0" dirty="0"/>
              <a:t>There are submission assignments, like the assignment 0.</a:t>
            </a:r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The score of your results will be 6% of the total score of this course.</a:t>
            </a:r>
          </a:p>
          <a:p>
            <a:pPr marL="0" indent="0">
              <a:buFontTx/>
              <a:buNone/>
              <a:defRPr/>
            </a:pPr>
            <a:endParaRPr lang="en-US" altLang="ko-KR" baseline="0" dirty="0"/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Therefore, let’s make rule. Late submission will not be allowed, except </a:t>
            </a:r>
            <a:r>
              <a:rPr lang="en-US" altLang="ko-KR" dirty="0"/>
              <a:t>in unavoidable emergencies.</a:t>
            </a: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992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ko-KR" baseline="0" dirty="0"/>
              <a:t>We will be done each scoring of the assignment within one week from the due date.</a:t>
            </a:r>
          </a:p>
          <a:p>
            <a:pPr marL="0" indent="0">
              <a:buFontTx/>
              <a:buNone/>
              <a:defRPr/>
            </a:pPr>
            <a:r>
              <a:rPr lang="en-US" altLang="ko-KR" baseline="0" dirty="0"/>
              <a:t>Then, you can claim your score for one week.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There will appear MATLAB problem(s) in the midterm and final exams and all problems are covered by the MATLAB materials.</a:t>
            </a:r>
          </a:p>
          <a:p>
            <a:pPr marL="0" indent="0">
              <a:buFontTx/>
              <a:buNone/>
              <a:defRPr/>
            </a:pPr>
            <a:endParaRPr lang="ko-KR" alt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080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Now, let’s see the assignment 0.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In the </a:t>
            </a:r>
            <a:r>
              <a:rPr lang="en-US" altLang="ko-KR" baseline="0" dirty="0" err="1"/>
              <a:t>matlab</a:t>
            </a:r>
            <a:r>
              <a:rPr lang="en-US" altLang="ko-KR" baseline="0" dirty="0"/>
              <a:t> page, you can easily find the assignment 0 page.</a:t>
            </a:r>
          </a:p>
          <a:p>
            <a:pPr marL="171450" indent="-171450">
              <a:buFontTx/>
              <a:buChar char="-"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This is submission assignment, so it has 2 points.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You can check due date, submission format and relative KLMS link.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04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en-US" altLang="ko-KR" baseline="0" dirty="0"/>
              <a:t>When you download the file MAS109_assign_0.p and locate your Current Folder as an appropriate one, then you can see the file on there.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15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ko-KR" baseline="0" dirty="0"/>
              <a:t>In this case, by entering the ID number 20219999, I got the hexadecimal number D90498.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4CC639EC-B680-4BD7-B678-7CDAB98DCDE2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30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27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48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36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37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62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042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78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24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597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66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13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721B-1F30-4465-966F-EB1E2E9BB8E8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B444-D491-4485-8432-2771B3864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51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2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4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Excel_Worksheet7.xlsx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6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ireiffe.github.io/mas109_matlab_2021_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9.xlsx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8.xlsx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reiffe@kaist.ac.k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About the MATLAB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/>
          </a:p>
          <a:p>
            <a:r>
              <a:rPr lang="en-US" altLang="ko-KR" dirty="0"/>
              <a:t>MAS109</a:t>
            </a:r>
          </a:p>
          <a:p>
            <a:r>
              <a:rPr lang="en-US" altLang="ko-KR" dirty="0"/>
              <a:t>Seongeun Kim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785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93" y="1416223"/>
            <a:ext cx="9014614" cy="48363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4056816" y="5860212"/>
            <a:ext cx="1992858" cy="199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6026165" y="5280932"/>
            <a:ext cx="797512" cy="3555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6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08" y="1597109"/>
            <a:ext cx="9371584" cy="502785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661712" y="5908204"/>
            <a:ext cx="868579" cy="298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6543755" y="5530213"/>
            <a:ext cx="557244" cy="2582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1549440"/>
            <a:ext cx="9847382" cy="52831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8952160" y="6303810"/>
            <a:ext cx="845538" cy="303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9811164" y="5890540"/>
            <a:ext cx="557244" cy="2582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1549440"/>
            <a:ext cx="9847381" cy="52831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6798240" y="4947920"/>
            <a:ext cx="720160" cy="360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7657244" y="4591778"/>
            <a:ext cx="557244" cy="2582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8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8827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8A171D9A-8E3B-4F61-A0EC-AB866EF798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66114"/>
              </p:ext>
            </p:extLst>
          </p:nvPr>
        </p:nvGraphicFramePr>
        <p:xfrm>
          <a:off x="1512253" y="2316974"/>
          <a:ext cx="2765108" cy="263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Worksheet" r:id="rId4" imgW="1402222" imgH="1333704" progId="Excel.Sheet.12">
                  <p:embed/>
                </p:oleObj>
              </mc:Choice>
              <mc:Fallback>
                <p:oleObj name="Worksheet" r:id="rId4" imgW="1402222" imgH="13337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2253" y="2316974"/>
                        <a:ext cx="2765108" cy="2630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516B437D-BB17-4DD1-AEA5-3BE659DD70A3}"/>
              </a:ext>
            </a:extLst>
          </p:cNvPr>
          <p:cNvSpPr/>
          <p:nvPr/>
        </p:nvSpPr>
        <p:spPr>
          <a:xfrm>
            <a:off x="5059680" y="3192780"/>
            <a:ext cx="2418079" cy="87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6B3A4-70C1-47FE-88A4-0AFC77E7B6BE}"/>
              </a:ext>
            </a:extLst>
          </p:cNvPr>
          <p:cNvSpPr txBox="1"/>
          <p:nvPr/>
        </p:nvSpPr>
        <p:spPr>
          <a:xfrm>
            <a:off x="5486399" y="2546449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RREF</a:t>
            </a:r>
            <a:endParaRPr lang="ko-KR" altLang="en-US" sz="3600" dirty="0"/>
          </a:p>
        </p:txBody>
      </p:sp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A0F8A9C1-38F5-4678-B8AC-165894AB5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723983"/>
              </p:ext>
            </p:extLst>
          </p:nvPr>
        </p:nvGraphicFramePr>
        <p:xfrm>
          <a:off x="7914796" y="2316974"/>
          <a:ext cx="2765107" cy="263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Worksheet" r:id="rId6" imgW="1402222" imgH="1333704" progId="Excel.Sheet.12">
                  <p:embed/>
                </p:oleObj>
              </mc:Choice>
              <mc:Fallback>
                <p:oleObj name="Worksheet" r:id="rId6" imgW="1402222" imgH="13337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14796" y="2316974"/>
                        <a:ext cx="2765107" cy="2630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3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8826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516B437D-BB17-4DD1-AEA5-3BE659DD70A3}"/>
              </a:ext>
            </a:extLst>
          </p:cNvPr>
          <p:cNvSpPr/>
          <p:nvPr/>
        </p:nvSpPr>
        <p:spPr>
          <a:xfrm>
            <a:off x="5059680" y="3192780"/>
            <a:ext cx="2418079" cy="87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6B3A4-70C1-47FE-88A4-0AFC77E7B6BE}"/>
              </a:ext>
            </a:extLst>
          </p:cNvPr>
          <p:cNvSpPr txBox="1"/>
          <p:nvPr/>
        </p:nvSpPr>
        <p:spPr>
          <a:xfrm>
            <a:off x="5486399" y="2546449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RREF</a:t>
            </a:r>
            <a:endParaRPr lang="ko-KR" altLang="en-US" sz="3600" dirty="0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09CC8A43-5050-42DD-83F4-59DED72DA9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267311"/>
              </p:ext>
            </p:extLst>
          </p:nvPr>
        </p:nvGraphicFramePr>
        <p:xfrm>
          <a:off x="1005929" y="1690688"/>
          <a:ext cx="3840391" cy="431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Worksheet" r:id="rId4" imgW="5120640" imgH="5753084" progId="Excel.Sheet.12">
                  <p:embed/>
                </p:oleObj>
              </mc:Choice>
              <mc:Fallback>
                <p:oleObj name="Worksheet" r:id="rId4" imgW="5120640" imgH="57530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5929" y="1690688"/>
                        <a:ext cx="3840391" cy="431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759141ED-C1BB-4419-89D5-7610E624A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923057"/>
              </p:ext>
            </p:extLst>
          </p:nvPr>
        </p:nvGraphicFramePr>
        <p:xfrm>
          <a:off x="7717959" y="1690688"/>
          <a:ext cx="3840391" cy="431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Worksheet" r:id="rId6" imgW="5120640" imgH="5753084" progId="Excel.Sheet.12">
                  <p:embed/>
                </p:oleObj>
              </mc:Choice>
              <mc:Fallback>
                <p:oleObj name="Worksheet" r:id="rId6" imgW="5120640" imgH="57530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17959" y="1690688"/>
                        <a:ext cx="3840391" cy="431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37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42046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516B437D-BB17-4DD1-AEA5-3BE659DD70A3}"/>
              </a:ext>
            </a:extLst>
          </p:cNvPr>
          <p:cNvSpPr/>
          <p:nvPr/>
        </p:nvSpPr>
        <p:spPr>
          <a:xfrm>
            <a:off x="5361645" y="3192780"/>
            <a:ext cx="1545402" cy="87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6B3A4-70C1-47FE-88A4-0AFC77E7B6BE}"/>
              </a:ext>
            </a:extLst>
          </p:cNvPr>
          <p:cNvSpPr txBox="1"/>
          <p:nvPr/>
        </p:nvSpPr>
        <p:spPr>
          <a:xfrm>
            <a:off x="5513571" y="266428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RREF</a:t>
            </a:r>
            <a:endParaRPr lang="ko-KR" altLang="en-US" sz="3600" dirty="0"/>
          </a:p>
        </p:txBody>
      </p:sp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182B86F3-A88E-4F6A-A32A-5E68893603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497625"/>
              </p:ext>
            </p:extLst>
          </p:nvPr>
        </p:nvGraphicFramePr>
        <p:xfrm>
          <a:off x="16327" y="1627286"/>
          <a:ext cx="5269355" cy="485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Worksheet" r:id="rId4" imgW="38671465" imgH="35623563" progId="Excel.Sheet.12">
                  <p:embed/>
                </p:oleObj>
              </mc:Choice>
              <mc:Fallback>
                <p:oleObj name="Worksheet" r:id="rId4" imgW="38671465" imgH="35623563" progId="Excel.Sheet.12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56238B7A-4874-42A5-BFDB-AA2B1E4CBF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27" y="1627286"/>
                        <a:ext cx="5269355" cy="4854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>
            <a:extLst>
              <a:ext uri="{FF2B5EF4-FFF2-40B4-BE49-F238E27FC236}">
                <a16:creationId xmlns:a16="http://schemas.microsoft.com/office/drawing/2014/main" id="{C44F62FB-30E0-414A-8539-98B6E5E27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414701"/>
              </p:ext>
            </p:extLst>
          </p:nvPr>
        </p:nvGraphicFramePr>
        <p:xfrm>
          <a:off x="6930417" y="1661890"/>
          <a:ext cx="5269355" cy="485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" name="Worksheet" r:id="rId6" imgW="38671465" imgH="35623563" progId="Excel.Sheet.12">
                  <p:embed/>
                </p:oleObj>
              </mc:Choice>
              <mc:Fallback>
                <p:oleObj name="Worksheet" r:id="rId6" imgW="38671465" imgH="356235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0417" y="1661890"/>
                        <a:ext cx="5269355" cy="4854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37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516B437D-BB17-4DD1-AEA5-3BE659DD70A3}"/>
              </a:ext>
            </a:extLst>
          </p:cNvPr>
          <p:cNvSpPr/>
          <p:nvPr/>
        </p:nvSpPr>
        <p:spPr>
          <a:xfrm>
            <a:off x="5361645" y="3192780"/>
            <a:ext cx="1545402" cy="87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6B3A4-70C1-47FE-88A4-0AFC77E7B6BE}"/>
              </a:ext>
            </a:extLst>
          </p:cNvPr>
          <p:cNvSpPr txBox="1"/>
          <p:nvPr/>
        </p:nvSpPr>
        <p:spPr>
          <a:xfrm>
            <a:off x="5513571" y="266428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RREF</a:t>
            </a:r>
            <a:endParaRPr lang="ko-KR" altLang="en-US" sz="3600" dirty="0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9EF5E0B0-AEB9-457B-BA2C-334E790931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513240"/>
              </p:ext>
            </p:extLst>
          </p:nvPr>
        </p:nvGraphicFramePr>
        <p:xfrm>
          <a:off x="0" y="1661890"/>
          <a:ext cx="5269355" cy="485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Worksheet" r:id="rId4" imgW="38671465" imgH="35623563" progId="Excel.Sheet.12">
                  <p:embed/>
                </p:oleObj>
              </mc:Choice>
              <mc:Fallback>
                <p:oleObj name="Worksheet" r:id="rId4" imgW="38671465" imgH="356235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661890"/>
                        <a:ext cx="5269355" cy="485406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BDC54F75-A07D-4AF9-91D1-109FFD4D88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686762"/>
              </p:ext>
            </p:extLst>
          </p:nvPr>
        </p:nvGraphicFramePr>
        <p:xfrm>
          <a:off x="6922647" y="1661890"/>
          <a:ext cx="5269355" cy="485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" name="Worksheet" r:id="rId6" imgW="38671465" imgH="35623563" progId="Excel.Sheet.12">
                  <p:embed/>
                </p:oleObj>
              </mc:Choice>
              <mc:Fallback>
                <p:oleObj name="Worksheet" r:id="rId6" imgW="38671465" imgH="356235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2647" y="1661890"/>
                        <a:ext cx="5269355" cy="485406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B415D8D-FC14-4475-B2CE-B4063D6C3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7848"/>
            <a:ext cx="5334000" cy="40005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F72D838-B441-41F4-A9B0-95CEB84B5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17848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63849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7E8EB7E-5934-4ACE-B2C5-0BE03EB2687D}"/>
              </a:ext>
            </a:extLst>
          </p:cNvPr>
          <p:cNvSpPr/>
          <p:nvPr/>
        </p:nvSpPr>
        <p:spPr>
          <a:xfrm>
            <a:off x="4442763" y="6363186"/>
            <a:ext cx="7749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Image reference: </a:t>
            </a:r>
            <a:r>
              <a:rPr lang="ko-KR" altLang="en-US" dirty="0"/>
              <a:t>https://m.blog.naver.com/rainyday1983/222011720826</a:t>
            </a:r>
          </a:p>
        </p:txBody>
      </p:sp>
      <p:pic>
        <p:nvPicPr>
          <p:cNvPr id="13316" name="Picture 4" descr="https://mblogthumb-phinf.pstatic.net/MjAyMDA2MjVfNzgg/MDAxNTkzMDUxNTg3NDY1.4TAoYcYdQ4ZCoyHIPEHyWQ-_7RR7t5RgUmVLUpTI7NIg.6dU2xWXw1o06fCNuo6YrKDMYFMMXqhRj1WdVS6nHfAcg.PNG.rainyday1983/%EC%9E%98%EB%AA%BB%EC%9D%B8%EC%8B%9D%ED%95%9C%EC%88%AB%EC%9E%9016%EA%B0%9C(RandomSample).png?type=w800">
            <a:extLst>
              <a:ext uri="{FF2B5EF4-FFF2-40B4-BE49-F238E27FC236}">
                <a16:creationId xmlns:a16="http://schemas.microsoft.com/office/drawing/2014/main" id="{266DCB31-C282-4C1D-ABED-F7813BCC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49" y="771939"/>
            <a:ext cx="5805967" cy="54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NIST sample images.">
            <a:extLst>
              <a:ext uri="{FF2B5EF4-FFF2-40B4-BE49-F238E27FC236}">
                <a16:creationId xmlns:a16="http://schemas.microsoft.com/office/drawing/2014/main" id="{7B8550B6-FFCB-4310-A56E-8D182D7D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4" y="1772344"/>
            <a:ext cx="4880177" cy="29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03A33-1887-4E89-A70A-EA49763B518B}"/>
              </a:ext>
            </a:extLst>
          </p:cNvPr>
          <p:cNvSpPr txBox="1"/>
          <p:nvPr/>
        </p:nvSpPr>
        <p:spPr>
          <a:xfrm>
            <a:off x="1509823" y="4788012"/>
            <a:ext cx="324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MNIST Dataset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83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MATLAB materials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altLang="ko-KR" dirty="0"/>
              <a:t>Every Friday, MATLAB materials will be uploaded to the KLMS and MATLAB page.</a:t>
            </a:r>
          </a:p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A 10 – 15 minutes video containing solutions and details of the materials will be uploaded on the next week.</a:t>
            </a:r>
          </a:p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There is a MATLAB page. In there, you can check every materials and progress of the MATLAB session along for each week.</a:t>
            </a:r>
            <a:br>
              <a:rPr lang="en-US" altLang="ko-KR" dirty="0"/>
            </a:br>
            <a:r>
              <a:rPr lang="en-US" altLang="ko-KR" dirty="0">
                <a:hlinkClick r:id="rId3"/>
              </a:rPr>
              <a:t>https://mireiffe.github.io/mas109_matlab_2021_2/</a:t>
            </a:r>
            <a:endParaRPr lang="en-US" altLang="ko-K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7F283CC-27BC-4992-A549-FA3CA5610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61" y="1768459"/>
            <a:ext cx="6922646" cy="42389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67D3E16-A154-4613-A575-D176073F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810" y="1784408"/>
            <a:ext cx="5334000" cy="4000500"/>
          </a:xfrm>
          <a:prstGeom prst="rect">
            <a:avLst/>
          </a:prstGeom>
        </p:spPr>
      </p:pic>
      <p:pic>
        <p:nvPicPr>
          <p:cNvPr id="13" name="그림 12" descr="\documentclass{article}&#10;\usepackage{amsmath}&#10;\pagestyle{empty}&#10;\usepackage{amsfonts}&#10;\begin{document}&#10;$x,\,y \in \mathbb{R}^N$&#10;&#10;&#10;\end{document} " title="IguanaTex Bitmap Display">
            <a:extLst>
              <a:ext uri="{FF2B5EF4-FFF2-40B4-BE49-F238E27FC236}">
                <a16:creationId xmlns:a16="http://schemas.microsoft.com/office/drawing/2014/main" id="{593D3EBD-F137-4C57-9A73-68FBAC333C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266" y="6093253"/>
            <a:ext cx="2500056" cy="604909"/>
          </a:xfrm>
          <a:prstGeom prst="rect">
            <a:avLst/>
          </a:prstGeom>
        </p:spPr>
      </p:pic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29CCA989-8C58-4F93-8F95-01C150373733}"/>
              </a:ext>
            </a:extLst>
          </p:cNvPr>
          <p:cNvSpPr/>
          <p:nvPr/>
        </p:nvSpPr>
        <p:spPr>
          <a:xfrm rot="12643258">
            <a:off x="8277101" y="5720060"/>
            <a:ext cx="966125" cy="6485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pic>
        <p:nvPicPr>
          <p:cNvPr id="7" name="그림 6" descr="\documentclass{article}&#10;\usepackage{amsmath}&#10;\pagestyle{empty}&#10;\usepackage{amsfonts}&#10;\begin{document}&#10;$X,\,Y \in \mathbb{R}^{M\times N}$&#10;&#10;&#10;\end{document} " title="IguanaTex Bitmap Display">
            <a:extLst>
              <a:ext uri="{FF2B5EF4-FFF2-40B4-BE49-F238E27FC236}">
                <a16:creationId xmlns:a16="http://schemas.microsoft.com/office/drawing/2014/main" id="{034682AE-9931-4E70-A1FF-1F1EDE8B6E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50" y="5841052"/>
            <a:ext cx="3671410" cy="597916"/>
          </a:xfrm>
          <a:prstGeom prst="rect">
            <a:avLst/>
          </a:prstGeom>
        </p:spPr>
      </p:pic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29CCA989-8C58-4F93-8F95-01C150373733}"/>
              </a:ext>
            </a:extLst>
          </p:cNvPr>
          <p:cNvSpPr/>
          <p:nvPr/>
        </p:nvSpPr>
        <p:spPr>
          <a:xfrm rot="13310671">
            <a:off x="6904871" y="4836169"/>
            <a:ext cx="1573062" cy="6485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DD2EA8-2149-4628-BF17-F8688FD35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3" y="1697537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6E30CC-6DC6-4646-A1A8-ECAC94BD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4" y="1605219"/>
            <a:ext cx="6096528" cy="3429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839AE13-504F-49B9-88D9-484F2A7C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448" y="3319868"/>
            <a:ext cx="6096528" cy="3429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0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63849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5BEA037A-B2EA-4F73-888A-B69BAF880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286980"/>
              </p:ext>
            </p:extLst>
          </p:nvPr>
        </p:nvGraphicFramePr>
        <p:xfrm>
          <a:off x="706586" y="1792288"/>
          <a:ext cx="4401358" cy="431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name="Worksheet" r:id="rId5" imgW="5120640" imgH="5753084" progId="Excel.Sheet.12">
                  <p:embed/>
                </p:oleObj>
              </mc:Choice>
              <mc:Fallback>
                <p:oleObj name="Worksheet" r:id="rId5" imgW="5120640" imgH="5753084" progId="Excel.Sheet.12">
                  <p:embed/>
                  <p:pic>
                    <p:nvPicPr>
                      <p:cNvPr id="3" name="개체 2">
                        <a:extLst>
                          <a:ext uri="{FF2B5EF4-FFF2-40B4-BE49-F238E27FC236}">
                            <a16:creationId xmlns:a16="http://schemas.microsoft.com/office/drawing/2014/main" id="{09CC8A43-5050-42DD-83F4-59DED72DA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6586" y="1792288"/>
                        <a:ext cx="4401358" cy="431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그림 15" descr="\documentclass{article}&#10;\usepackage{amsmath}&#10;\pagestyle{empty}&#10;\begin{document}&#10;&#10;$=$&#10;&#10;&#10;\end{document}" title="IguanaTex Bitmap Display">
            <a:extLst>
              <a:ext uri="{FF2B5EF4-FFF2-40B4-BE49-F238E27FC236}">
                <a16:creationId xmlns:a16="http://schemas.microsoft.com/office/drawing/2014/main" id="{54372F84-B47C-4A1C-991C-C37C3E5652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00" y="3671755"/>
            <a:ext cx="1001999" cy="352056"/>
          </a:xfrm>
          <a:prstGeom prst="rect">
            <a:avLst/>
          </a:prstGeom>
        </p:spPr>
      </p:pic>
      <p:graphicFrame>
        <p:nvGraphicFramePr>
          <p:cNvPr id="18" name="개체 17">
            <a:extLst>
              <a:ext uri="{FF2B5EF4-FFF2-40B4-BE49-F238E27FC236}">
                <a16:creationId xmlns:a16="http://schemas.microsoft.com/office/drawing/2014/main" id="{D19289E0-6134-49C9-A1E8-D9CA16AB8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808066"/>
              </p:ext>
            </p:extLst>
          </p:nvPr>
        </p:nvGraphicFramePr>
        <p:xfrm>
          <a:off x="7088081" y="1792287"/>
          <a:ext cx="4397333" cy="431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Worksheet" r:id="rId8" imgW="6294049" imgH="6248557" progId="Excel.Sheet.12">
                  <p:embed/>
                </p:oleObj>
              </mc:Choice>
              <mc:Fallback>
                <p:oleObj name="Worksheet" r:id="rId8" imgW="6294049" imgH="62485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8081" y="1792287"/>
                        <a:ext cx="4397333" cy="431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57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1014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US" altLang="ko-KR" dirty="0"/>
              <a:t>What can we do?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CC41A4C-FC3C-4765-9CA3-B63C70DCF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79" y="1513840"/>
            <a:ext cx="5777398" cy="5034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684D2C6-A2E9-4971-8F1E-B851397A2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77" y="1483415"/>
            <a:ext cx="3808228" cy="50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MATLAB TA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en-US" altLang="ko-KR" dirty="0"/>
          </a:p>
          <a:p>
            <a:pPr marL="0" indent="0">
              <a:buNone/>
              <a:defRPr/>
            </a:pPr>
            <a:r>
              <a:rPr lang="ko-KR" altLang="en-US" dirty="0"/>
              <a:t>김성은 </a:t>
            </a:r>
            <a:r>
              <a:rPr lang="en-US" altLang="ko-KR" dirty="0"/>
              <a:t>(Kim, Seongeun)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E-mail : </a:t>
            </a:r>
            <a:r>
              <a:rPr lang="en-US" altLang="ko-KR" dirty="0">
                <a:hlinkClick r:id="rId3"/>
              </a:rPr>
              <a:t>mireiffe@kaist.ac.kr</a:t>
            </a:r>
            <a:endParaRPr lang="en-US" altLang="ko-KR" dirty="0"/>
          </a:p>
          <a:p>
            <a:pPr marL="0" indent="0">
              <a:buNone/>
              <a:defRPr/>
            </a:pPr>
            <a:endParaRPr lang="en-US" altLang="ko-KR" dirty="0"/>
          </a:p>
          <a:p>
            <a:pPr marL="0" indent="0">
              <a:buNone/>
              <a:defRPr/>
            </a:pPr>
            <a:r>
              <a:rPr lang="en-US" altLang="ko-KR" dirty="0"/>
              <a:t>* We also check the comments section of our MATLAB pages.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MATLAB assignments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 dirty="0"/>
              <a:t>Some of the material contains assignments. </a:t>
            </a:r>
            <a:br>
              <a:rPr lang="en-US" altLang="ko-KR" dirty="0"/>
            </a:br>
            <a:r>
              <a:rPr lang="en-US" altLang="ko-KR" dirty="0"/>
              <a:t>You must upload the </a:t>
            </a:r>
            <a:r>
              <a:rPr lang="ko-KR" altLang="en-US" dirty="0" err="1"/>
              <a:t>result</a:t>
            </a:r>
            <a:r>
              <a:rPr lang="en-US" altLang="ko-KR" dirty="0"/>
              <a:t>(s)</a:t>
            </a:r>
            <a:r>
              <a:rPr lang="ko-KR" altLang="en-US" dirty="0"/>
              <a:t> of </a:t>
            </a:r>
            <a:r>
              <a:rPr lang="en-US" altLang="ko-KR" dirty="0"/>
              <a:t>assignment to </a:t>
            </a:r>
            <a:r>
              <a:rPr lang="ko-KR" altLang="en-US" dirty="0"/>
              <a:t>‘</a:t>
            </a:r>
            <a:r>
              <a:rPr lang="en-US" altLang="ko-KR" dirty="0"/>
              <a:t>assignment page’ of the KLMS.</a:t>
            </a:r>
            <a:br>
              <a:rPr lang="en-US" altLang="ko-KR" b="0" spc="-1" dirty="0">
                <a:solidFill>
                  <a:srgbClr val="000000"/>
                </a:solidFill>
              </a:rPr>
            </a:br>
            <a:r>
              <a:rPr lang="en-US" altLang="ko-KR" dirty="0"/>
              <a:t>[Late submission </a:t>
            </a:r>
            <a:r>
              <a:rPr lang="en-US" altLang="ko-KR" dirty="0">
                <a:solidFill>
                  <a:srgbClr val="FF0000"/>
                </a:solidFill>
              </a:rPr>
              <a:t>WILL NOT </a:t>
            </a:r>
            <a:r>
              <a:rPr lang="en-US" altLang="ko-KR" dirty="0"/>
              <a:t>be allowed.]</a:t>
            </a:r>
          </a:p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The total score of MATLAB assignments is 6% of the total score for the course.</a:t>
            </a:r>
          </a:p>
        </p:txBody>
      </p:sp>
    </p:spTree>
    <p:extLst>
      <p:ext uri="{BB962C8B-B14F-4D97-AF65-F5344CB8AC3E}">
        <p14:creationId xmlns:p14="http://schemas.microsoft.com/office/powerpoint/2010/main" val="16818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Scoring and claim for assignments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Scoring for each assignment is completed within up to one week from the due date.</a:t>
            </a:r>
          </a:p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You can claim your score for one week.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Exams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There will appear MATLAB problem(s) in the midterm and final exams.</a:t>
            </a:r>
          </a:p>
          <a:p>
            <a:pPr lvl="0">
              <a:defRPr/>
            </a:pPr>
            <a:endParaRPr lang="en-US" altLang="ko-KR" dirty="0"/>
          </a:p>
          <a:p>
            <a:pPr lvl="0">
              <a:defRPr/>
            </a:pPr>
            <a:r>
              <a:rPr lang="en-US" altLang="ko-KR" dirty="0"/>
              <a:t>The problem(s) will be based on the MATLAB materials of the KLMS and the contents covered in recitation classes.</a:t>
            </a:r>
          </a:p>
        </p:txBody>
      </p:sp>
    </p:spTree>
    <p:extLst>
      <p:ext uri="{BB962C8B-B14F-4D97-AF65-F5344CB8AC3E}">
        <p14:creationId xmlns:p14="http://schemas.microsoft.com/office/powerpoint/2010/main" val="243792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93" y="1416223"/>
            <a:ext cx="9014614" cy="48363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4041062" y="4185920"/>
            <a:ext cx="1943178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6028036" y="3656623"/>
            <a:ext cx="577875" cy="3555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93" y="1416223"/>
            <a:ext cx="9014614" cy="48363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4041062" y="2994744"/>
            <a:ext cx="1323418" cy="15670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5545683" y="2564016"/>
            <a:ext cx="577875" cy="3555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1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93" y="1416223"/>
            <a:ext cx="9014614" cy="48363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1653463" y="2588345"/>
            <a:ext cx="834467" cy="199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2467204" y="2183328"/>
            <a:ext cx="577875" cy="3555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4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93" y="1410315"/>
            <a:ext cx="9014614" cy="483596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 dirty="0"/>
              <a:t>Assignment 0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226230" y="2493264"/>
            <a:ext cx="1290906" cy="248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8229154">
            <a:off x="4521554" y="1938980"/>
            <a:ext cx="577875" cy="3555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3CB54-8F22-4404-8A42-306183679AF7}"/>
              </a:ext>
            </a:extLst>
          </p:cNvPr>
          <p:cNvSpPr txBox="1"/>
          <p:nvPr/>
        </p:nvSpPr>
        <p:spPr>
          <a:xfrm>
            <a:off x="3226816" y="3017724"/>
            <a:ext cx="2259584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D90498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536.183"/>
  <p:tag name="LATEXADDIN" val="\documentclass{article}&#10;\usepackage{amsmath}&#10;\pagestyle{empty}&#10;\usepackage{amsfonts}&#10;\begin{document}&#10;$x,\,y \in \mathbb{R}^N$&#10;&#10;&#10;\end{document} 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787.4016"/>
  <p:tag name="LATEXADDIN" val="\documentclass{article}&#10;\usepackage{amsmath}&#10;\pagestyle{empty}&#10;\usepackage{amsfonts}&#10;\begin{document}&#10;$X,\,Y \in \mathbb{R}^{M\times N}$&#10;&#10;&#10;\end{document} "/>
  <p:tag name="IGUANATEXSIZE" val="20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{amsmath}&#10;\pagestyle{empty}&#10;\begin{document}&#10;&#10;$=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Malgun Gothic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000000000000000000"/>
        <a:ea typeface=""/>
        <a:cs typeface=""/>
        <a:font script="Jpan" typeface="Yu Gothic"/>
        <a:font script="Hang" typeface="Malgun Gothic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Malgun Gothic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000000000000000000"/>
        <a:ea typeface=""/>
        <a:cs typeface=""/>
        <a:font script="Jpan" typeface="Yu Gothic"/>
        <a:font script="Hang" typeface="Malgun Gothic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1144</Words>
  <Application>Microsoft Office PowerPoint</Application>
  <PresentationFormat>와이드스크린</PresentationFormat>
  <Paragraphs>133</Paragraphs>
  <Slides>25</Slides>
  <Notes>25</Notes>
  <HiddenSlides>0</HiddenSlides>
  <MMClips>0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0" baseType="lpstr">
      <vt:lpstr>맑은 고딕</vt:lpstr>
      <vt:lpstr>맑은 고딕</vt:lpstr>
      <vt:lpstr>Arial</vt:lpstr>
      <vt:lpstr>Office 테마</vt:lpstr>
      <vt:lpstr>Worksheet</vt:lpstr>
      <vt:lpstr>About the MATLAB</vt:lpstr>
      <vt:lpstr>MATLAB materials</vt:lpstr>
      <vt:lpstr>MATLAB assignments</vt:lpstr>
      <vt:lpstr>Scoring and claim for assignments</vt:lpstr>
      <vt:lpstr>Exams</vt:lpstr>
      <vt:lpstr>Assignment 0</vt:lpstr>
      <vt:lpstr>Assignment 0</vt:lpstr>
      <vt:lpstr>Assignment 0</vt:lpstr>
      <vt:lpstr>Assignment 0</vt:lpstr>
      <vt:lpstr>Assignment 0</vt:lpstr>
      <vt:lpstr>Assignment 0</vt:lpstr>
      <vt:lpstr>Assignment 0</vt:lpstr>
      <vt:lpstr>Assignment 0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What can we do?</vt:lpstr>
      <vt:lpstr>MATLAB TA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the Online Quiz</dc:title>
  <dc:creator>최소은</dc:creator>
  <cp:lastModifiedBy>Seongeun Kim</cp:lastModifiedBy>
  <cp:revision>133</cp:revision>
  <dcterms:created xsi:type="dcterms:W3CDTF">2018-03-21T04:49:38Z</dcterms:created>
  <dcterms:modified xsi:type="dcterms:W3CDTF">2021-09-10T01:20:47Z</dcterms:modified>
  <cp:version>1000.0000.01</cp:version>
</cp:coreProperties>
</file>